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handoutMasterIdLst>
    <p:handoutMasterId r:id="rId12"/>
  </p:handoutMasterIdLst>
  <p:sldIdLst>
    <p:sldId id="256" r:id="rId2"/>
    <p:sldId id="257" r:id="rId3"/>
    <p:sldId id="258" r:id="rId4"/>
    <p:sldId id="263" r:id="rId5"/>
    <p:sldId id="262" r:id="rId6"/>
    <p:sldId id="259" r:id="rId7"/>
    <p:sldId id="260" r:id="rId8"/>
    <p:sldId id="261" r:id="rId9"/>
    <p:sldId id="264" r:id="rId10"/>
    <p:sldId id="265" r:id="rId11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0B54DF6-B07C-4CAE-A999-6EC7C84F2D21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328369D-6A6B-4DB8-BCC3-43B5959004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715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2/6/2017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2/6/2017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2/6/2017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70479" y="167788"/>
            <a:ext cx="8521521" cy="1442071"/>
          </a:xfrm>
        </p:spPr>
        <p:txBody>
          <a:bodyPr>
            <a:normAutofit/>
          </a:bodyPr>
          <a:lstStyle/>
          <a:p>
            <a:r>
              <a:rPr lang="en-US" sz="3200" b="1" u="sng" cap="none" dirty="0" smtClean="0"/>
              <a:t>Purpose:</a:t>
            </a:r>
            <a:r>
              <a:rPr lang="en-US" sz="3200" cap="none" dirty="0" smtClean="0"/>
              <a:t>  To gain a better understanding of surface tension by observing the special properties of water.</a:t>
            </a:r>
            <a:endParaRPr lang="en-US" sz="3200" cap="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09859"/>
            <a:ext cx="10425448" cy="4662151"/>
          </a:xfrm>
        </p:spPr>
        <p:txBody>
          <a:bodyPr>
            <a:normAutofit/>
          </a:bodyPr>
          <a:lstStyle/>
          <a:p>
            <a:r>
              <a:rPr lang="en-US" sz="3600" b="1" u="sng" dirty="0" smtClean="0"/>
              <a:t>Do Now:</a:t>
            </a:r>
          </a:p>
          <a:p>
            <a:r>
              <a:rPr lang="en-US" sz="3600" dirty="0" smtClean="0"/>
              <a:t>Make observations about the penny.</a:t>
            </a:r>
          </a:p>
          <a:p>
            <a:pPr marL="742950" indent="-742950">
              <a:buAutoNum type="arabicPeriod"/>
            </a:pPr>
            <a:r>
              <a:rPr lang="en-US" sz="3600" dirty="0" smtClean="0"/>
              <a:t>What are some of the characteristics the </a:t>
            </a:r>
            <a:r>
              <a:rPr lang="en-US" sz="3600" i="1" dirty="0" smtClean="0"/>
              <a:t>Heads</a:t>
            </a:r>
            <a:r>
              <a:rPr lang="en-US" sz="3600" dirty="0" smtClean="0"/>
              <a:t> side of the penny have?</a:t>
            </a:r>
          </a:p>
          <a:p>
            <a:pPr marL="742950" indent="-742950">
              <a:buAutoNum type="arabicPeriod"/>
            </a:pPr>
            <a:r>
              <a:rPr lang="en-US" sz="3600" dirty="0" smtClean="0"/>
              <a:t>What are some of the characteristics the </a:t>
            </a:r>
            <a:r>
              <a:rPr lang="en-US" sz="3600" i="1" dirty="0" smtClean="0"/>
              <a:t>Tails</a:t>
            </a:r>
            <a:r>
              <a:rPr lang="en-US" sz="3600" dirty="0" smtClean="0"/>
              <a:t> side of the penny have</a:t>
            </a:r>
            <a:r>
              <a:rPr lang="en-US" sz="3600" dirty="0" smtClean="0"/>
              <a:t>?</a:t>
            </a:r>
          </a:p>
          <a:p>
            <a:r>
              <a:rPr lang="en-US" sz="3600" b="1" dirty="0" smtClean="0"/>
              <a:t>(How do they feel different?  How do they look different?)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94159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Exit Ticket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5400" dirty="0" smtClean="0"/>
          </a:p>
          <a:p>
            <a:pPr marL="0" indent="0" algn="ctr">
              <a:buNone/>
            </a:pPr>
            <a:r>
              <a:rPr lang="en-US" sz="5400" dirty="0" smtClean="0"/>
              <a:t>In your own words, explain surface tension.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71690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Properties of water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4000" b="1" dirty="0" smtClean="0"/>
              <a:t>Cohesion</a:t>
            </a:r>
          </a:p>
          <a:p>
            <a:r>
              <a:rPr lang="en-US" sz="3600" dirty="0" smtClean="0"/>
              <a:t>Water molecules are attracted to other water molecules.  The oxygen end of water has a negative charge and the hydrogen end has a positive charge.  The hydrogens of one water molecule are attracted to the oxygen from other water molecules.  This attractive force is what gives water is cohesive properties.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81433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Properties of Water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4000" b="1" dirty="0" smtClean="0"/>
              <a:t>Surface Tension</a:t>
            </a:r>
          </a:p>
          <a:p>
            <a:pPr marL="0" indent="0">
              <a:buNone/>
            </a:pPr>
            <a:r>
              <a:rPr lang="en-US" sz="3600" dirty="0" smtClean="0"/>
              <a:t>Surface tension is the name we give to the cohesion of water molecules at the surface of a body of water.  The cohesion of water molecules forms a surface “film” or “skin.” </a:t>
            </a:r>
          </a:p>
        </p:txBody>
      </p:sp>
    </p:spTree>
    <p:extLst>
      <p:ext uri="{BB962C8B-B14F-4D97-AF65-F5344CB8AC3E}">
        <p14:creationId xmlns:p14="http://schemas.microsoft.com/office/powerpoint/2010/main" val="289889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1814" y="-100885"/>
            <a:ext cx="8610600" cy="1295400"/>
          </a:xfrm>
        </p:spPr>
        <p:txBody>
          <a:bodyPr/>
          <a:lstStyle/>
          <a:p>
            <a:r>
              <a:rPr lang="en-US" b="1" dirty="0" smtClean="0"/>
              <a:t>Experiment Design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1416676"/>
            <a:ext cx="5079991" cy="1591038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</a:rPr>
              <a:t>What are we changing during this experiment?</a:t>
            </a:r>
            <a:endParaRPr lang="en-US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 side of the penny.  (Heads and Tails)</a:t>
            </a:r>
          </a:p>
          <a:p>
            <a:r>
              <a:rPr lang="en-US" sz="3600" dirty="0" smtClean="0"/>
              <a:t>This is our </a:t>
            </a:r>
            <a:r>
              <a:rPr lang="en-US" sz="3600" b="1" i="1" dirty="0" smtClean="0">
                <a:solidFill>
                  <a:srgbClr val="FF0000"/>
                </a:solidFill>
              </a:rPr>
              <a:t>Independent Variable (IV)</a:t>
            </a:r>
            <a:endParaRPr lang="en-US" sz="3600" b="1" i="1" dirty="0">
              <a:solidFill>
                <a:srgbClr val="FF00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1416676"/>
            <a:ext cx="5105400" cy="1591038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</a:rPr>
              <a:t>What are we testing or measuring in this experiment?</a:t>
            </a:r>
            <a:endParaRPr lang="en-US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How many drops of water that can fit on the penny.</a:t>
            </a:r>
          </a:p>
          <a:p>
            <a:r>
              <a:rPr lang="en-US" sz="3600" dirty="0" smtClean="0"/>
              <a:t>This is our </a:t>
            </a:r>
            <a:r>
              <a:rPr lang="en-US" sz="3600" b="1" i="1" dirty="0" smtClean="0">
                <a:solidFill>
                  <a:schemeClr val="accent5">
                    <a:lumMod val="75000"/>
                  </a:schemeClr>
                </a:solidFill>
              </a:rPr>
              <a:t>Dependent Variable (DV)</a:t>
            </a:r>
            <a:endParaRPr lang="en-US" sz="36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210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Hypothesis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Create a hypothesis using the If/then/because format.</a:t>
            </a:r>
          </a:p>
          <a:p>
            <a:endParaRPr lang="en-US" sz="4000" dirty="0"/>
          </a:p>
          <a:p>
            <a:pPr marL="0" indent="0">
              <a:buNone/>
            </a:pPr>
            <a:r>
              <a:rPr lang="en-US" sz="3200" i="1" dirty="0" smtClean="0"/>
              <a:t>If you need help creating your hypothesis use the guiding questions found at your table.</a:t>
            </a:r>
            <a:endParaRPr lang="en-US" sz="3200" i="1" dirty="0"/>
          </a:p>
        </p:txBody>
      </p:sp>
    </p:spTree>
    <p:extLst>
      <p:ext uri="{BB962C8B-B14F-4D97-AF65-F5344CB8AC3E}">
        <p14:creationId xmlns:p14="http://schemas.microsoft.com/office/powerpoint/2010/main" val="389298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4540" y="0"/>
            <a:ext cx="8610600" cy="1293028"/>
          </a:xfrm>
        </p:spPr>
        <p:txBody>
          <a:bodyPr/>
          <a:lstStyle/>
          <a:p>
            <a:r>
              <a:rPr lang="en-US" b="1" dirty="0" smtClean="0"/>
              <a:t>Procedures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031" y="1390919"/>
            <a:ext cx="12088969" cy="5467081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sz="3000" dirty="0"/>
              <a:t>Obtain 4 small pieces of paper towel, one penny, one pipette, and one beaker with  50 mL of water.  </a:t>
            </a:r>
          </a:p>
          <a:p>
            <a:pPr lvl="0"/>
            <a:r>
              <a:rPr lang="en-US" sz="3000" dirty="0"/>
              <a:t>Wipe the penny clean with the paper towel and place the penny heads side up on one small piece of paper towel.  </a:t>
            </a:r>
          </a:p>
          <a:p>
            <a:pPr lvl="0"/>
            <a:r>
              <a:rPr lang="en-US" sz="3000" dirty="0"/>
              <a:t>Pipette small drops of water on the penny, counting each drop.  </a:t>
            </a:r>
          </a:p>
          <a:p>
            <a:pPr lvl="0"/>
            <a:r>
              <a:rPr lang="en-US" sz="3000" dirty="0"/>
              <a:t>Keep adding drops until the water bubble bursts and runs onto the paper towel. </a:t>
            </a:r>
          </a:p>
          <a:p>
            <a:pPr lvl="0"/>
            <a:r>
              <a:rPr lang="en-US" sz="3000" dirty="0"/>
              <a:t>Not counting the final drop that made it burst, record the number of drops that fit onto the heads side of the penny.  Record the results in data table 1.  </a:t>
            </a:r>
          </a:p>
          <a:p>
            <a:pPr lvl="0"/>
            <a:r>
              <a:rPr lang="en-US" sz="3000" dirty="0"/>
              <a:t>Repeat the same procedure (steps 2-5) for the heads side again.</a:t>
            </a:r>
          </a:p>
          <a:p>
            <a:pPr lvl="0"/>
            <a:r>
              <a:rPr lang="en-US" sz="3000" dirty="0"/>
              <a:t>Repeat the procedure two more times, but now use the </a:t>
            </a:r>
            <a:r>
              <a:rPr lang="en-US" sz="3000" u="sng" dirty="0"/>
              <a:t>tails</a:t>
            </a:r>
            <a:r>
              <a:rPr lang="en-US" sz="3000" dirty="0"/>
              <a:t> side of the penny. Record those two trials.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205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2118" y="94671"/>
            <a:ext cx="8610600" cy="1293028"/>
          </a:xfrm>
        </p:spPr>
        <p:txBody>
          <a:bodyPr/>
          <a:lstStyle/>
          <a:p>
            <a:r>
              <a:rPr lang="en-US" b="1" dirty="0" smtClean="0"/>
              <a:t>Procedures Continued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36372"/>
            <a:ext cx="10820400" cy="5621628"/>
          </a:xfrm>
        </p:spPr>
        <p:txBody>
          <a:bodyPr/>
          <a:lstStyle/>
          <a:p>
            <a:pPr lvl="0"/>
            <a:r>
              <a:rPr lang="en-US" sz="2800" dirty="0"/>
              <a:t>Calculate the average number of drops for the heads side of the penny.  Record the results in data table 1.</a:t>
            </a:r>
          </a:p>
          <a:p>
            <a:pPr lvl="0"/>
            <a:r>
              <a:rPr lang="en-US" sz="2800" dirty="0"/>
              <a:t>Calculate the average number of drops for the tails side of the penny.  Record the results in data table 1.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100373"/>
              </p:ext>
            </p:extLst>
          </p:nvPr>
        </p:nvGraphicFramePr>
        <p:xfrm>
          <a:off x="1506828" y="3193961"/>
          <a:ext cx="9247032" cy="3451537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360056"/>
                <a:gridCol w="2324136"/>
                <a:gridCol w="2324136"/>
                <a:gridCol w="2238704"/>
              </a:tblGrid>
              <a:tr h="3606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Side of Penny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Trial 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Trial 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Averages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5454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Heads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5454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Tails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758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153" y="1524000"/>
            <a:ext cx="5808372" cy="1600200"/>
          </a:xfrm>
        </p:spPr>
        <p:txBody>
          <a:bodyPr>
            <a:noAutofit/>
          </a:bodyPr>
          <a:lstStyle/>
          <a:p>
            <a:r>
              <a:rPr lang="en-US" sz="6000" b="1" dirty="0" smtClean="0"/>
              <a:t>Work Period</a:t>
            </a:r>
            <a:endParaRPr lang="en-US" sz="6000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8818" y="746125"/>
            <a:ext cx="3644427" cy="5472113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/>
              <a:t>Conduct Your </a:t>
            </a:r>
            <a:r>
              <a:rPr lang="en-US" sz="4800" dirty="0"/>
              <a:t>E</a:t>
            </a:r>
            <a:r>
              <a:rPr lang="en-US" sz="4800" dirty="0" smtClean="0"/>
              <a:t>xperiment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93235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Close/Share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Compare your data with the other people at your table.</a:t>
            </a:r>
          </a:p>
          <a:p>
            <a:endParaRPr lang="en-US" sz="3200" dirty="0"/>
          </a:p>
          <a:p>
            <a:r>
              <a:rPr lang="en-US" sz="3200" dirty="0" smtClean="0"/>
              <a:t>Class discussion to share results.</a:t>
            </a:r>
          </a:p>
          <a:p>
            <a:endParaRPr lang="en-US" sz="3200" dirty="0"/>
          </a:p>
          <a:p>
            <a:r>
              <a:rPr lang="en-US" sz="3200" smtClean="0"/>
              <a:t>Clean up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386810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471</TotalTime>
  <Words>488</Words>
  <Application>Microsoft Office PowerPoint</Application>
  <PresentationFormat>Widescreen</PresentationFormat>
  <Paragraphs>57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Century Gothic</vt:lpstr>
      <vt:lpstr>Times New Roman</vt:lpstr>
      <vt:lpstr>Vapor Trail</vt:lpstr>
      <vt:lpstr>Purpose:  To gain a better understanding of surface tension by observing the special properties of water.</vt:lpstr>
      <vt:lpstr>Properties of water</vt:lpstr>
      <vt:lpstr>Properties of Water</vt:lpstr>
      <vt:lpstr>Experiment Design</vt:lpstr>
      <vt:lpstr>Hypothesis</vt:lpstr>
      <vt:lpstr>Procedures</vt:lpstr>
      <vt:lpstr>Procedures Continued</vt:lpstr>
      <vt:lpstr>Work Period</vt:lpstr>
      <vt:lpstr>Close/Share</vt:lpstr>
      <vt:lpstr>Exit Ticket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Purpose:  To gain a better understanding of surface tension by observing the special properties of water.</dc:title>
  <dc:creator>Dorothy Pfleger</dc:creator>
  <cp:lastModifiedBy>New York City Department of Education</cp:lastModifiedBy>
  <cp:revision>10</cp:revision>
  <cp:lastPrinted>2017-02-05T22:57:17Z</cp:lastPrinted>
  <dcterms:created xsi:type="dcterms:W3CDTF">2017-02-05T21:14:56Z</dcterms:created>
  <dcterms:modified xsi:type="dcterms:W3CDTF">2017-02-06T19:00:51Z</dcterms:modified>
</cp:coreProperties>
</file>